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3189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44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00307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33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863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18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3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4353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521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7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1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448764F1-23A6-44AD-82DA-444D2F04D0BA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C41ABE2-9189-40B4-A8C5-9B5C4D0EBAA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49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57745"/>
            <a:ext cx="7543800" cy="4230751"/>
          </a:xfrm>
        </p:spPr>
        <p:txBody>
          <a:bodyPr>
            <a:normAutofit/>
          </a:bodyPr>
          <a:lstStyle/>
          <a:p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ПОТРЕБНОСТИ СТРОИТЕЛЬСТВА В МАТЕРИАЛЬНО-ТЕХНИЧЕСКИХ И ТРУДОВЫХ РЕСУРСАХ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560840" cy="510952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ребуемое количество материала определяется: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6052" y="1127598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материалов, оперируемых по объему (м</a:t>
            </a:r>
            <a:r>
              <a:rPr lang="kk-KZ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image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474" y="1534226"/>
            <a:ext cx="2163616" cy="3661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863473" y="1865589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материалов, оперируемых по массе (т)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image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474" y="2254103"/>
            <a:ext cx="2163616" cy="3661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844876" y="2585670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материалов, оперируемых по расходу (т)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image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474" y="2962793"/>
            <a:ext cx="2205692" cy="3661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863477" y="3501008"/>
            <a:ext cx="74529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kk-K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площадь поперечного сечения конструктивного слоя, м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L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протяженность захватки (дороги и т. д.), м;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B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ширина конструктивного слоя по верху, м;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</a:t>
            </a:r>
            <a:r>
              <a:rPr lang="kk-K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запаса на уплотнение;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K</a:t>
            </a:r>
            <a:r>
              <a:rPr lang="kk-K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потерь, равный для зернистых несвязных ма­териалов 1,04, укрепленных каменных материалов - 1,03, бетон­ных и асфальтобетонных смесей - 1,02, вяжущих - 1,01;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плотность материала в плотном теле, т/м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расход материала, т/м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60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692700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количество машин данного типа (по вместимости кузова или ковша, по грузоподъемности, мощности, производительности) для одной рабочей смены определяется по формуле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3203848" y="2132860"/>
            <a:ext cx="2448272" cy="12206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0285" y="3857693"/>
            <a:ext cx="75608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kk-KZ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сменный объем работ для выполнения машиной данного типа;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сменная производительность машины данного типа.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Сменную производительность рассчитывают по формулам или принимают по фактическим замерам в конкретных рабочих условиях.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41784"/>
            <a:ext cx="5328592" cy="726976"/>
          </a:xfrm>
        </p:spPr>
        <p:txBody>
          <a:bodyPr>
            <a:no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ПРОИЗВОДСТВА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ДОРОЖНО- СТРОИТЕЛЬНЫХ РАБОТ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139" y="1268759"/>
            <a:ext cx="818477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наиболее подробно влияние климатических параметров на технологию производства работ, выбор машин.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Осадки</a:t>
            </a:r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переувлажнение глинистых грунтов атмосферными осадками ухудшает условия резания, заполнение ковша грунтом, снижает проходимость машин. Это приводит к снижению производительности или полному прекращению работ. Некоторые виды работ во время выпадения осадков запрещены.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Промерзание грунта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затрудняет производство линейных земляных работ и делает их выполнение при отрицательных температурах экономически нецелесообразным (дополнительные затраты на рыхление мерзлого грунта, его оттаивание различными способами, предохранение от промерзания)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светового дня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влияет на загрузку машин, их выработку, стоимость производства работ (дополнительные затраты на освещение), производительность.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88607" y="476672"/>
            <a:ext cx="6048672" cy="56210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08223" y="6221594"/>
            <a:ext cx="4809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+mj-lt"/>
              </a:rPr>
              <a:t>Дорожно-климатический график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458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48680"/>
            <a:ext cx="5544616" cy="366936"/>
          </a:xfrm>
        </p:spPr>
        <p:txBody>
          <a:bodyPr>
            <a:noAutofit/>
          </a:bodyPr>
          <a:lstStyle/>
          <a:p>
            <a:r>
              <a:rPr lang="kk-KZ" sz="2400" dirty="0"/>
              <a:t>Исскуственные сооружения (трубы)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755576" y="1052736"/>
          <a:ext cx="7632850" cy="4694316"/>
        </p:xfrm>
        <a:graphic>
          <a:graphicData uri="http://schemas.openxmlformats.org/drawingml/2006/table">
            <a:tbl>
              <a:tblPr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1010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1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03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03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54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54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490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Отверстие трубы, м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Бесфундаментные трубы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Фундаментные трубы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Укрепление русел и откосов (на одну трубу)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Тип </a:t>
                      </a:r>
                      <a:r>
                        <a:rPr lang="en-US" sz="1300" b="1">
                          <a:effectLst/>
                          <a:latin typeface="Century Gothic" pitchFamily="34" charset="0"/>
                        </a:rPr>
                        <a:t>I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Тип </a:t>
                      </a:r>
                      <a:r>
                        <a:rPr lang="en-US" sz="1300" b="1">
                          <a:effectLst/>
                          <a:latin typeface="Century Gothic" pitchFamily="34" charset="0"/>
                        </a:rPr>
                        <a:t>III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 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 м трубы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 2 оголовка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 1 м трубы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 2 оголовка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 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 м трубы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На 2 оголовка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Укрепление монолитным бетоном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Укрепление блоками П-1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Укрепление блоками П-2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0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3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1,25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1,25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3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1,25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3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3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  <a:sym typeface="Symbol"/>
                        </a:rPr>
                        <a:t></a:t>
                      </a: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2,0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0,06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0,14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0,2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0,08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0,14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0,22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0,09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0,19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0,28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4,2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5,8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7,3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4,9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6,4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5,7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12,5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0,17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0,35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0,25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0,45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0,75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0,27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0,44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0,35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0,67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1,2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4,1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5,8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7,2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4,8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6,3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7,8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5,5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7,7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12,4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6,9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11,0</a:t>
                      </a:r>
                      <a:endParaRPr lang="ru-RU" sz="1300" b="1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effectLst/>
                          <a:latin typeface="Century Gothic" pitchFamily="34" charset="0"/>
                        </a:rPr>
                        <a:t>12,5</a:t>
                      </a:r>
                      <a:endParaRPr lang="ru-RU" sz="1300" b="1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0,4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0,6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0,25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0,55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0,85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0,6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1,0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0,35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0,7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1,3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4,11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5,85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7,17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4,8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7,72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12,3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6,92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10,8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12,15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8,1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9,4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9,4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11,6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8,2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12,8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13,3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10,0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13,0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14,3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5,1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7,1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7,5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9,9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6,3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8,7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10,7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8,6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11,2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14,0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2,8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3,9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4,5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3,2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4,2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5,7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3,8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5,2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6,9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4,6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6,5</a:t>
                      </a:r>
                      <a:endParaRPr lang="ru-RU" sz="1300" b="1" dirty="0">
                        <a:effectLst/>
                        <a:latin typeface="Century Gothic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Century Gothic" pitchFamily="34" charset="0"/>
                        </a:rPr>
                        <a:t>8,4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Courier New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41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2168" y="822861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+mj-lt"/>
              </a:rPr>
              <a:t>Длину трубы определяют по упрощенной формуле:</a:t>
            </a:r>
            <a:endParaRPr lang="en-US" sz="2400" dirty="0">
              <a:latin typeface="+mj-lt"/>
            </a:endParaRPr>
          </a:p>
          <a:p>
            <a:endParaRPr lang="ru-RU" sz="2400" dirty="0">
              <a:latin typeface="+mj-lt"/>
            </a:endParaRPr>
          </a:p>
          <a:p>
            <a:pPr algn="ctr"/>
            <a:r>
              <a:rPr lang="en-US" sz="2400" i="1" dirty="0">
                <a:latin typeface="+mj-lt"/>
              </a:rPr>
              <a:t>L</a:t>
            </a:r>
            <a:r>
              <a:rPr lang="kk-KZ" sz="2400" i="1" baseline="-25000" dirty="0">
                <a:latin typeface="+mj-lt"/>
              </a:rPr>
              <a:t>тр</a:t>
            </a:r>
            <a:r>
              <a:rPr lang="kk-KZ" sz="2400" i="1" dirty="0">
                <a:latin typeface="+mj-lt"/>
              </a:rPr>
              <a:t> = В</a:t>
            </a:r>
            <a:r>
              <a:rPr lang="kk-KZ" sz="2400" i="1" baseline="-25000" dirty="0">
                <a:latin typeface="+mj-lt"/>
              </a:rPr>
              <a:t>з.п</a:t>
            </a:r>
            <a:r>
              <a:rPr lang="kk-KZ" sz="2400" i="1" dirty="0">
                <a:latin typeface="+mj-lt"/>
              </a:rPr>
              <a:t> + 2 </a:t>
            </a:r>
            <a:r>
              <a:rPr lang="en-US" sz="2400" i="1" dirty="0">
                <a:latin typeface="+mj-lt"/>
              </a:rPr>
              <a:t>m</a:t>
            </a:r>
            <a:r>
              <a:rPr lang="kk-KZ" sz="2400" i="1" dirty="0">
                <a:latin typeface="+mj-lt"/>
              </a:rPr>
              <a:t> (Н</a:t>
            </a:r>
            <a:r>
              <a:rPr lang="kk-KZ" sz="2400" i="1" baseline="-25000" dirty="0">
                <a:latin typeface="+mj-lt"/>
              </a:rPr>
              <a:t>нас</a:t>
            </a:r>
            <a:r>
              <a:rPr lang="kk-KZ" sz="2400" i="1" dirty="0">
                <a:latin typeface="+mj-lt"/>
              </a:rPr>
              <a:t> –  </a:t>
            </a:r>
            <a:r>
              <a:rPr lang="en-US" sz="2400" i="1" dirty="0">
                <a:latin typeface="+mj-lt"/>
              </a:rPr>
              <a:t>d</a:t>
            </a:r>
            <a:r>
              <a:rPr lang="kk-KZ" sz="2400" i="1" dirty="0">
                <a:latin typeface="+mj-lt"/>
              </a:rPr>
              <a:t>  - </a:t>
            </a:r>
            <a:r>
              <a:rPr lang="en-US" sz="2400" i="1" dirty="0">
                <a:latin typeface="+mj-lt"/>
                <a:sym typeface="Symbol"/>
              </a:rPr>
              <a:t></a:t>
            </a:r>
            <a:r>
              <a:rPr lang="kk-KZ" sz="2400" i="1" dirty="0">
                <a:latin typeface="+mj-lt"/>
              </a:rPr>
              <a:t>) ,</a:t>
            </a:r>
            <a:endParaRPr lang="ru-RU" sz="2400" i="1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r>
              <a:rPr lang="kk-KZ" sz="2400" dirty="0">
                <a:latin typeface="+mj-lt"/>
              </a:rPr>
              <a:t>где</a:t>
            </a:r>
            <a:r>
              <a:rPr lang="kk-KZ" sz="2400" i="1" dirty="0">
                <a:latin typeface="+mj-lt"/>
              </a:rPr>
              <a:t> В</a:t>
            </a:r>
            <a:r>
              <a:rPr lang="kk-KZ" sz="2400" i="1" baseline="-25000" dirty="0">
                <a:latin typeface="+mj-lt"/>
              </a:rPr>
              <a:t>з.п</a:t>
            </a:r>
            <a:r>
              <a:rPr lang="kk-KZ" sz="2400" i="1" dirty="0">
                <a:latin typeface="+mj-lt"/>
              </a:rPr>
              <a:t> -  </a:t>
            </a:r>
            <a:r>
              <a:rPr lang="kk-KZ" sz="2400" dirty="0">
                <a:latin typeface="+mj-lt"/>
              </a:rPr>
              <a:t>ширина земляного полотна поверху, м;</a:t>
            </a:r>
            <a:r>
              <a:rPr lang="kk-KZ" sz="2400" i="1" dirty="0">
                <a:latin typeface="+mj-lt"/>
              </a:rPr>
              <a:t> </a:t>
            </a:r>
            <a:endParaRPr lang="ru-RU" sz="2400" dirty="0">
              <a:latin typeface="+mj-lt"/>
            </a:endParaRPr>
          </a:p>
          <a:p>
            <a:r>
              <a:rPr lang="en-US" sz="2400" i="1" dirty="0">
                <a:latin typeface="+mj-lt"/>
              </a:rPr>
              <a:t>         </a:t>
            </a:r>
            <a:r>
              <a:rPr lang="kk-KZ" sz="2400" i="1" dirty="0">
                <a:latin typeface="+mj-lt"/>
              </a:rPr>
              <a:t>Н</a:t>
            </a:r>
            <a:r>
              <a:rPr lang="kk-KZ" sz="2400" i="1" baseline="-25000" dirty="0">
                <a:latin typeface="+mj-lt"/>
              </a:rPr>
              <a:t>нас</a:t>
            </a:r>
            <a:r>
              <a:rPr lang="kk-KZ" sz="2400" i="1" dirty="0">
                <a:latin typeface="+mj-lt"/>
              </a:rPr>
              <a:t> - </a:t>
            </a:r>
            <a:r>
              <a:rPr lang="kk-KZ" sz="2400" dirty="0">
                <a:latin typeface="+mj-lt"/>
              </a:rPr>
              <a:t>высота насыпи, м; </a:t>
            </a:r>
            <a:r>
              <a:rPr lang="kk-KZ" sz="2400" i="1" dirty="0">
                <a:latin typeface="+mj-lt"/>
              </a:rPr>
              <a:t>      </a:t>
            </a:r>
            <a:endParaRPr lang="ru-RU" sz="2400" dirty="0">
              <a:latin typeface="+mj-lt"/>
            </a:endParaRPr>
          </a:p>
          <a:p>
            <a:r>
              <a:rPr lang="en-US" sz="2400" i="1" dirty="0">
                <a:latin typeface="+mj-lt"/>
              </a:rPr>
              <a:t>         d</a:t>
            </a:r>
            <a:r>
              <a:rPr lang="kk-KZ" sz="2400" i="1" dirty="0">
                <a:latin typeface="+mj-lt"/>
              </a:rPr>
              <a:t> - </a:t>
            </a:r>
            <a:r>
              <a:rPr lang="kk-KZ" sz="2400" dirty="0">
                <a:latin typeface="+mj-lt"/>
              </a:rPr>
              <a:t>диаметр трубы, м;</a:t>
            </a:r>
            <a:r>
              <a:rPr lang="kk-KZ" sz="2400" i="1" dirty="0">
                <a:latin typeface="+mj-lt"/>
              </a:rPr>
              <a:t> </a:t>
            </a:r>
            <a:endParaRPr lang="ru-RU" sz="2400" dirty="0">
              <a:latin typeface="+mj-lt"/>
            </a:endParaRPr>
          </a:p>
          <a:p>
            <a:r>
              <a:rPr lang="en-US" sz="2400" i="1" dirty="0">
                <a:latin typeface="+mj-lt"/>
              </a:rPr>
              <a:t>         m</a:t>
            </a:r>
            <a:r>
              <a:rPr lang="kk-KZ" sz="2400" i="1" dirty="0">
                <a:latin typeface="+mj-lt"/>
              </a:rPr>
              <a:t> - </a:t>
            </a:r>
            <a:r>
              <a:rPr lang="kk-KZ" sz="2400" dirty="0">
                <a:latin typeface="+mj-lt"/>
              </a:rPr>
              <a:t>коэффициент заложения откосов земляного полотна;</a:t>
            </a:r>
            <a:r>
              <a:rPr lang="kk-KZ" sz="2400" i="1" dirty="0">
                <a:latin typeface="+mj-lt"/>
              </a:rPr>
              <a:t>  </a:t>
            </a:r>
            <a:endParaRPr lang="ru-RU" sz="2400" dirty="0">
              <a:latin typeface="+mj-lt"/>
            </a:endParaRPr>
          </a:p>
          <a:p>
            <a:r>
              <a:rPr lang="en-US" sz="2400" i="1" dirty="0">
                <a:latin typeface="+mj-lt"/>
                <a:sym typeface="Symbol"/>
              </a:rPr>
              <a:t>         </a:t>
            </a:r>
            <a:r>
              <a:rPr lang="kk-KZ" sz="2400" i="1" dirty="0">
                <a:latin typeface="+mj-lt"/>
                <a:sym typeface="Symbol"/>
              </a:rPr>
              <a:t></a:t>
            </a:r>
            <a:r>
              <a:rPr lang="kk-KZ" sz="2400" i="1" dirty="0">
                <a:latin typeface="+mj-lt"/>
              </a:rPr>
              <a:t> - </a:t>
            </a:r>
            <a:r>
              <a:rPr lang="kk-KZ" sz="2400" dirty="0">
                <a:latin typeface="+mj-lt"/>
              </a:rPr>
              <a:t>толщина стенки трубы, м (можно принять равной 0,15 м).</a:t>
            </a:r>
            <a:r>
              <a:rPr lang="kk-KZ" sz="2400" i="1" dirty="0">
                <a:latin typeface="+mj-lt"/>
              </a:rPr>
              <a:t> </a:t>
            </a:r>
            <a:endParaRPr lang="ru-RU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Расчетную длину трубы округляют до целого числа, кратного длине звена.</a:t>
            </a:r>
          </a:p>
        </p:txBody>
      </p:sp>
    </p:spTree>
    <p:extLst>
      <p:ext uri="{BB962C8B-B14F-4D97-AF65-F5344CB8AC3E}">
        <p14:creationId xmlns:p14="http://schemas.microsoft.com/office/powerpoint/2010/main" val="42034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04664"/>
            <a:ext cx="7560840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Определение длины захватки</a:t>
            </a:r>
            <a:endParaRPr lang="en-US" sz="2000" dirty="0">
              <a:latin typeface="+mj-lt"/>
            </a:endParaRPr>
          </a:p>
          <a:p>
            <a:pPr algn="ctr"/>
            <a:endParaRPr lang="ru-RU" sz="500" dirty="0">
              <a:latin typeface="+mj-lt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+mj-lt"/>
              </a:rPr>
              <a:t>Минимальная длина сменной захватки (</a:t>
            </a:r>
            <a:r>
              <a:rPr lang="ru-RU" b="1" i="1" dirty="0" err="1">
                <a:solidFill>
                  <a:srgbClr val="FF0000"/>
                </a:solidFill>
                <a:latin typeface="+mj-lt"/>
              </a:rPr>
              <a:t>lmin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, м) </a:t>
            </a:r>
            <a:r>
              <a:rPr lang="ru-RU" dirty="0">
                <a:latin typeface="+mj-lt"/>
              </a:rPr>
              <a:t>– это минимальная скорость потоков, при которой обеспечивается строительство автодороги в заданные (директивные) сроки: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874780" y="1664846"/>
            <a:ext cx="1328155" cy="8158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7244" y="2492113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+mj-lt"/>
              </a:rPr>
              <a:t>где </a:t>
            </a:r>
            <a:r>
              <a:rPr lang="ru-RU" sz="1600" i="1" dirty="0">
                <a:latin typeface="+mj-lt"/>
              </a:rPr>
              <a:t>L </a:t>
            </a:r>
            <a:r>
              <a:rPr lang="ru-RU" sz="1600" dirty="0">
                <a:latin typeface="+mj-lt"/>
              </a:rPr>
              <a:t>– длина участка автодороги, намеченного к строительству, м; </a:t>
            </a:r>
          </a:p>
          <a:p>
            <a:pPr algn="just"/>
            <a:r>
              <a:rPr lang="ru-RU" sz="1600" dirty="0">
                <a:latin typeface="+mj-lt"/>
              </a:rPr>
              <a:t>     </a:t>
            </a:r>
            <a:r>
              <a:rPr lang="ru-RU" sz="1600" i="1" dirty="0">
                <a:latin typeface="+mj-lt"/>
              </a:rPr>
              <a:t>Т</a:t>
            </a:r>
            <a:r>
              <a:rPr lang="ru-RU" sz="1600" baseline="-25000" dirty="0">
                <a:latin typeface="+mj-lt"/>
              </a:rPr>
              <a:t>Р</a:t>
            </a:r>
            <a:r>
              <a:rPr lang="ru-RU" sz="1600" dirty="0">
                <a:latin typeface="+mj-lt"/>
              </a:rPr>
              <a:t> – число рабочих смен в директивном сроке.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7244" y="3216517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+mj-lt"/>
              </a:rPr>
              <a:t>Максимальная длина сменной захватки (</a:t>
            </a:r>
            <a:r>
              <a:rPr lang="ru-RU" b="1" i="1" dirty="0" err="1">
                <a:solidFill>
                  <a:srgbClr val="FF0000"/>
                </a:solidFill>
                <a:latin typeface="+mj-lt"/>
              </a:rPr>
              <a:t>lmax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, м) </a:t>
            </a:r>
            <a:r>
              <a:rPr lang="ru-RU" dirty="0">
                <a:latin typeface="+mj-lt"/>
              </a:rPr>
              <a:t>определяется производительностью и количеством ведущих машин в потоке (отряде) (ведущая машина – наиболее производительная и дорогая):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3653576" y="4197285"/>
            <a:ext cx="1728191" cy="8158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0073" y="5013176"/>
            <a:ext cx="7795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+mj-lt"/>
              </a:rPr>
              <a:t> где </a:t>
            </a:r>
            <a:r>
              <a:rPr lang="ru-RU" sz="1600" dirty="0" err="1">
                <a:latin typeface="+mj-lt"/>
              </a:rPr>
              <a:t>Псм</a:t>
            </a:r>
            <a:r>
              <a:rPr lang="ru-RU" sz="1600" dirty="0">
                <a:latin typeface="+mj-lt"/>
              </a:rPr>
              <a:t> – сменная производительность ведущей машины, м3 (или м2); </a:t>
            </a:r>
          </a:p>
          <a:p>
            <a:pPr algn="just"/>
            <a:r>
              <a:rPr lang="ru-RU" sz="1600" i="1" dirty="0">
                <a:latin typeface="+mj-lt"/>
              </a:rPr>
              <a:t>n </a:t>
            </a:r>
            <a:r>
              <a:rPr lang="ru-RU" sz="1600" dirty="0">
                <a:latin typeface="+mj-lt"/>
              </a:rPr>
              <a:t>– число ведущих машин в отряде (потоке); </a:t>
            </a:r>
          </a:p>
          <a:p>
            <a:pPr algn="just"/>
            <a:r>
              <a:rPr lang="ru-RU" sz="1600" i="1" dirty="0" err="1">
                <a:latin typeface="+mj-lt"/>
              </a:rPr>
              <a:t>F</a:t>
            </a:r>
            <a:r>
              <a:rPr lang="ru-RU" sz="1600" dirty="0" err="1">
                <a:latin typeface="+mj-lt"/>
              </a:rPr>
              <a:t>c</a:t>
            </a:r>
            <a:r>
              <a:rPr lang="ru-RU" sz="1600" dirty="0">
                <a:latin typeface="+mj-lt"/>
              </a:rPr>
              <a:t> – площадь поперечного сечения конструктивного слоя (или ширина слоя), м2 (м); </a:t>
            </a:r>
          </a:p>
          <a:p>
            <a:pPr algn="just"/>
            <a:r>
              <a:rPr lang="ru-RU" sz="1600" i="1" dirty="0">
                <a:latin typeface="+mj-lt"/>
              </a:rPr>
              <a:t>k</a:t>
            </a:r>
            <a:r>
              <a:rPr lang="ru-RU" sz="1600" baseline="-25000" dirty="0">
                <a:latin typeface="+mj-lt"/>
              </a:rPr>
              <a:t>0</a:t>
            </a:r>
            <a:r>
              <a:rPr lang="ru-RU" sz="1600" dirty="0">
                <a:latin typeface="+mj-lt"/>
              </a:rPr>
              <a:t> – коэффициент относительного уплотнения материала слоя.</a:t>
            </a:r>
          </a:p>
        </p:txBody>
      </p:sp>
    </p:spTree>
    <p:extLst>
      <p:ext uri="{BB962C8B-B14F-4D97-AF65-F5344CB8AC3E}">
        <p14:creationId xmlns:p14="http://schemas.microsoft.com/office/powerpoint/2010/main" val="400475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1078" y="366172"/>
            <a:ext cx="5757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+mj-lt"/>
              </a:rPr>
              <a:t>Параметр оптимизации – приведенные затраты (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Зп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):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555776" y="702126"/>
            <a:ext cx="4191000" cy="6953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9589" y="1268760"/>
            <a:ext cx="8640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Century Gothic" pitchFamily="34" charset="0"/>
              </a:rPr>
              <a:t>где </a:t>
            </a:r>
            <a:r>
              <a:rPr lang="ru-RU" sz="1200" b="1" i="1" dirty="0">
                <a:latin typeface="Century Gothic" pitchFamily="34" charset="0"/>
              </a:rPr>
              <a:t>С </a:t>
            </a:r>
            <a:r>
              <a:rPr lang="ru-RU" sz="1200" b="1" dirty="0">
                <a:latin typeface="Century Gothic" pitchFamily="34" charset="0"/>
              </a:rPr>
              <a:t>– себестоимость единицы продукции;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 </a:t>
            </a:r>
            <a:r>
              <a:rPr lang="ru-RU" sz="1200" b="1" i="1" dirty="0" err="1">
                <a:latin typeface="Century Gothic" pitchFamily="34" charset="0"/>
              </a:rPr>
              <a:t>Е</a:t>
            </a:r>
            <a:r>
              <a:rPr lang="ru-RU" sz="1200" b="1" dirty="0" err="1">
                <a:latin typeface="Century Gothic" pitchFamily="34" charset="0"/>
              </a:rPr>
              <a:t>н</a:t>
            </a:r>
            <a:r>
              <a:rPr lang="ru-RU" sz="1200" b="1" dirty="0">
                <a:latin typeface="Century Gothic" pitchFamily="34" charset="0"/>
              </a:rPr>
              <a:t> = 0,12 – нормативный коэффициент эффективности капвложений (инвестиций);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 </a:t>
            </a:r>
            <a:r>
              <a:rPr lang="ru-RU" sz="1200" b="1" i="1" dirty="0">
                <a:latin typeface="Century Gothic" pitchFamily="34" charset="0"/>
              </a:rPr>
              <a:t>K </a:t>
            </a:r>
            <a:r>
              <a:rPr lang="ru-RU" sz="1200" b="1" dirty="0">
                <a:latin typeface="Century Gothic" pitchFamily="34" charset="0"/>
              </a:rPr>
              <a:t>– удельные капвложения (инвестиции);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</a:t>
            </a:r>
            <a:r>
              <a:rPr lang="ru-RU" sz="1200" b="1" dirty="0" err="1">
                <a:latin typeface="Century Gothic" pitchFamily="34" charset="0"/>
              </a:rPr>
              <a:t>Σ</a:t>
            </a:r>
            <a:r>
              <a:rPr lang="ru-RU" sz="1200" b="1" i="1" dirty="0" err="1">
                <a:latin typeface="Century Gothic" pitchFamily="34" charset="0"/>
              </a:rPr>
              <a:t>С</a:t>
            </a:r>
            <a:r>
              <a:rPr lang="ru-RU" sz="1200" b="1" dirty="0" err="1">
                <a:latin typeface="Century Gothic" pitchFamily="34" charset="0"/>
              </a:rPr>
              <a:t>м</a:t>
            </a:r>
            <a:r>
              <a:rPr lang="en-US" sz="1200" b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−</a:t>
            </a:r>
            <a:r>
              <a:rPr lang="en-US" sz="1200" b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см − суммарная стоимость </a:t>
            </a:r>
            <a:r>
              <a:rPr lang="ru-RU" sz="1200" b="1" dirty="0" err="1">
                <a:latin typeface="Century Gothic" pitchFamily="34" charset="0"/>
              </a:rPr>
              <a:t>машино</a:t>
            </a:r>
            <a:r>
              <a:rPr lang="ru-RU" sz="1200" b="1" dirty="0">
                <a:latin typeface="Century Gothic" pitchFamily="34" charset="0"/>
              </a:rPr>
              <a:t>-смен;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</a:t>
            </a:r>
            <a:r>
              <a:rPr lang="ru-RU" sz="1200" b="1" i="1" dirty="0" err="1">
                <a:latin typeface="Century Gothic" pitchFamily="34" charset="0"/>
              </a:rPr>
              <a:t>Ql</a:t>
            </a:r>
            <a:r>
              <a:rPr lang="ru-RU" sz="1200" b="1" i="1" dirty="0">
                <a:latin typeface="Century Gothic" pitchFamily="34" charset="0"/>
              </a:rPr>
              <a:t> </a:t>
            </a:r>
            <a:r>
              <a:rPr lang="en-US" sz="1200" b="1" i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– </a:t>
            </a:r>
            <a:r>
              <a:rPr lang="en-US" sz="1200" b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объем работ на захватке;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</a:t>
            </a:r>
            <a:r>
              <a:rPr lang="ru-RU" sz="1200" b="1" dirty="0" err="1">
                <a:latin typeface="Century Gothic" pitchFamily="34" charset="0"/>
              </a:rPr>
              <a:t>Σ</a:t>
            </a:r>
            <a:r>
              <a:rPr lang="ru-RU" sz="1200" b="1" i="1" dirty="0" err="1">
                <a:latin typeface="Century Gothic" pitchFamily="34" charset="0"/>
              </a:rPr>
              <a:t>С</a:t>
            </a:r>
            <a:r>
              <a:rPr lang="ru-RU" sz="1200" b="1" dirty="0" err="1">
                <a:latin typeface="Century Gothic" pitchFamily="34" charset="0"/>
              </a:rPr>
              <a:t>м</a:t>
            </a:r>
            <a:r>
              <a:rPr lang="ru-RU" sz="1200" b="1" dirty="0">
                <a:latin typeface="Century Gothic" pitchFamily="34" charset="0"/>
              </a:rPr>
              <a:t> − суммарная стоимость машин, входящих в частный поток;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</a:t>
            </a:r>
            <a:r>
              <a:rPr lang="ru-RU" sz="1200" b="1" i="1" dirty="0" err="1">
                <a:latin typeface="Century Gothic" pitchFamily="34" charset="0"/>
              </a:rPr>
              <a:t>Kn</a:t>
            </a:r>
            <a:r>
              <a:rPr lang="ru-RU" sz="1200" b="1" i="1" dirty="0">
                <a:latin typeface="Century Gothic" pitchFamily="34" charset="0"/>
              </a:rPr>
              <a:t> </a:t>
            </a:r>
            <a:r>
              <a:rPr lang="en-US" sz="1200" b="1" i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– число месяцев работы потока на рассматриваемом участке дороги;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 </a:t>
            </a:r>
            <a:r>
              <a:rPr lang="ru-RU" sz="1200" b="1" i="1" dirty="0" err="1">
                <a:latin typeface="Century Gothic" pitchFamily="34" charset="0"/>
              </a:rPr>
              <a:t>Q</a:t>
            </a:r>
            <a:r>
              <a:rPr lang="ru-RU" sz="1200" b="1" dirty="0" err="1">
                <a:latin typeface="Century Gothic" pitchFamily="34" charset="0"/>
              </a:rPr>
              <a:t>о</a:t>
            </a:r>
            <a:r>
              <a:rPr lang="ru-RU" sz="1200" b="1" dirty="0">
                <a:latin typeface="Century Gothic" pitchFamily="34" charset="0"/>
              </a:rPr>
              <a:t> – общий объем работ на участке.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66900" y="2805164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+mj-lt"/>
              </a:rPr>
              <a:t>Себестоимость работ: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3288997" y="3182055"/>
            <a:ext cx="2762250" cy="7810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29585" y="3963109"/>
            <a:ext cx="7802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Century Gothic" pitchFamily="34" charset="0"/>
              </a:rPr>
              <a:t>где </a:t>
            </a:r>
            <a:r>
              <a:rPr lang="ru-RU" sz="1200" b="1" i="1" dirty="0">
                <a:latin typeface="Century Gothic" pitchFamily="34" charset="0"/>
              </a:rPr>
              <a:t>С</a:t>
            </a:r>
            <a:r>
              <a:rPr lang="ru-RU" sz="1200" b="1" dirty="0">
                <a:latin typeface="Century Gothic" pitchFamily="34" charset="0"/>
              </a:rPr>
              <a:t>1, </a:t>
            </a:r>
            <a:r>
              <a:rPr lang="ru-RU" sz="1200" b="1" i="1" dirty="0">
                <a:latin typeface="Century Gothic" pitchFamily="34" charset="0"/>
              </a:rPr>
              <a:t>С</a:t>
            </a:r>
            <a:r>
              <a:rPr lang="ru-RU" sz="1200" b="1" dirty="0">
                <a:latin typeface="Century Gothic" pitchFamily="34" charset="0"/>
              </a:rPr>
              <a:t>2, …, </a:t>
            </a:r>
            <a:r>
              <a:rPr lang="ru-RU" sz="1200" b="1" dirty="0" err="1">
                <a:latin typeface="Century Gothic" pitchFamily="34" charset="0"/>
              </a:rPr>
              <a:t>С</a:t>
            </a:r>
            <a:r>
              <a:rPr lang="ru-RU" sz="1200" b="1" i="1" dirty="0" err="1">
                <a:latin typeface="Century Gothic" pitchFamily="34" charset="0"/>
              </a:rPr>
              <a:t>n</a:t>
            </a:r>
            <a:r>
              <a:rPr lang="ru-RU" sz="1200" b="1" i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– себестоимость </a:t>
            </a:r>
            <a:r>
              <a:rPr lang="ru-RU" sz="1200" b="1" dirty="0" err="1">
                <a:latin typeface="Century Gothic" pitchFamily="34" charset="0"/>
              </a:rPr>
              <a:t>машино</a:t>
            </a:r>
            <a:r>
              <a:rPr lang="ru-RU" sz="1200" b="1" dirty="0">
                <a:latin typeface="Century Gothic" pitchFamily="34" charset="0"/>
              </a:rPr>
              <a:t>-смен дорожных машин (при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значительной доле в технологическом процессе ручного труда в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себестоимость необходимо дополнительно включать зарплату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дорожных рабочих);</a:t>
            </a:r>
          </a:p>
          <a:p>
            <a:pPr algn="just"/>
            <a:r>
              <a:rPr lang="ru-RU" sz="1200" b="1" i="1" dirty="0">
                <a:latin typeface="Century Gothic" pitchFamily="34" charset="0"/>
              </a:rPr>
              <a:t>      n </a:t>
            </a:r>
            <a:r>
              <a:rPr lang="ru-RU" sz="1200" b="1" dirty="0">
                <a:latin typeface="Century Gothic" pitchFamily="34" charset="0"/>
              </a:rPr>
              <a:t>– количество </a:t>
            </a:r>
            <a:r>
              <a:rPr lang="ru-RU" sz="1200" b="1" dirty="0" err="1">
                <a:latin typeface="Century Gothic" pitchFamily="34" charset="0"/>
              </a:rPr>
              <a:t>машино</a:t>
            </a:r>
            <a:r>
              <a:rPr lang="ru-RU" sz="1200" b="1" dirty="0">
                <a:latin typeface="Century Gothic" pitchFamily="34" charset="0"/>
              </a:rPr>
              <a:t>-смен, округленное до большего целого числа, что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равнозначно количеству машин каждого типа, входящих в частный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поток,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>
                <a:latin typeface="Century Gothic" pitchFamily="34" charset="0"/>
              </a:rPr>
              <a:t>т. к. на сменной захватке машина отрабатывает одну </a:t>
            </a:r>
            <a:r>
              <a:rPr lang="en-US" sz="1200" b="1" dirty="0">
                <a:latin typeface="Century Gothic" pitchFamily="34" charset="0"/>
              </a:rPr>
              <a:t>	</a:t>
            </a:r>
            <a:r>
              <a:rPr lang="ru-RU" sz="1200" b="1" dirty="0" err="1">
                <a:latin typeface="Century Gothic" pitchFamily="34" charset="0"/>
              </a:rPr>
              <a:t>машино</a:t>
            </a:r>
            <a:r>
              <a:rPr lang="ru-RU" sz="1200" b="1" dirty="0">
                <a:latin typeface="Century Gothic" pitchFamily="34" charset="0"/>
              </a:rPr>
              <a:t>-смену.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15217" y="5175944"/>
            <a:ext cx="2956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+mj-lt"/>
              </a:rPr>
              <a:t>Капвложения (инвестиции):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4"/>
          <a:stretch>
            <a:fillRect/>
          </a:stretch>
        </p:blipFill>
        <p:spPr>
          <a:xfrm>
            <a:off x="2884187" y="5545276"/>
            <a:ext cx="3571875" cy="609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29213" y="623731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latin typeface="Century Gothic" pitchFamily="34" charset="0"/>
              </a:rPr>
              <a:t>где </a:t>
            </a:r>
            <a:r>
              <a:rPr lang="ru-RU" sz="1200" b="1" i="1" dirty="0">
                <a:latin typeface="Century Gothic" pitchFamily="34" charset="0"/>
              </a:rPr>
              <a:t>См</a:t>
            </a:r>
            <a:r>
              <a:rPr lang="ru-RU" sz="1200" b="1" dirty="0">
                <a:latin typeface="Century Gothic" pitchFamily="34" charset="0"/>
              </a:rPr>
              <a:t>1, </a:t>
            </a:r>
            <a:r>
              <a:rPr lang="ru-RU" sz="1200" b="1" i="1" dirty="0">
                <a:latin typeface="Century Gothic" pitchFamily="34" charset="0"/>
              </a:rPr>
              <a:t>См</a:t>
            </a:r>
            <a:r>
              <a:rPr lang="ru-RU" sz="1200" b="1" dirty="0">
                <a:latin typeface="Century Gothic" pitchFamily="34" charset="0"/>
              </a:rPr>
              <a:t>2, …, </a:t>
            </a:r>
            <a:r>
              <a:rPr lang="ru-RU" sz="1200" b="1" i="1" dirty="0" err="1">
                <a:latin typeface="Century Gothic" pitchFamily="34" charset="0"/>
              </a:rPr>
              <a:t>Смn</a:t>
            </a:r>
            <a:r>
              <a:rPr lang="ru-RU" sz="1200" b="1" i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– стоимость машин; </a:t>
            </a:r>
          </a:p>
          <a:p>
            <a:pPr algn="just"/>
            <a:r>
              <a:rPr lang="ru-RU" sz="1200" b="1" dirty="0">
                <a:latin typeface="Century Gothic" pitchFamily="34" charset="0"/>
              </a:rPr>
              <a:t>      </a:t>
            </a:r>
            <a:r>
              <a:rPr lang="ru-RU" sz="1200" b="1" i="1" dirty="0">
                <a:latin typeface="Century Gothic" pitchFamily="34" charset="0"/>
              </a:rPr>
              <a:t>n</a:t>
            </a:r>
            <a:r>
              <a:rPr lang="ru-RU" sz="1200" b="1" baseline="-25000" dirty="0">
                <a:latin typeface="Century Gothic" pitchFamily="34" charset="0"/>
              </a:rPr>
              <a:t>1</a:t>
            </a:r>
            <a:r>
              <a:rPr lang="ru-RU" sz="1200" b="1" dirty="0">
                <a:latin typeface="Century Gothic" pitchFamily="34" charset="0"/>
              </a:rPr>
              <a:t>, </a:t>
            </a:r>
            <a:r>
              <a:rPr lang="ru-RU" sz="1200" b="1" i="1" dirty="0">
                <a:latin typeface="Century Gothic" pitchFamily="34" charset="0"/>
              </a:rPr>
              <a:t>n</a:t>
            </a:r>
            <a:r>
              <a:rPr lang="ru-RU" sz="1200" b="1" baseline="-25000" dirty="0">
                <a:latin typeface="Century Gothic" pitchFamily="34" charset="0"/>
              </a:rPr>
              <a:t>2</a:t>
            </a:r>
            <a:r>
              <a:rPr lang="ru-RU" sz="1200" b="1" dirty="0">
                <a:latin typeface="Century Gothic" pitchFamily="34" charset="0"/>
              </a:rPr>
              <a:t>, …, </a:t>
            </a:r>
            <a:r>
              <a:rPr lang="ru-RU" sz="1200" b="1" i="1" dirty="0" err="1">
                <a:latin typeface="Century Gothic" pitchFamily="34" charset="0"/>
              </a:rPr>
              <a:t>n</a:t>
            </a:r>
            <a:r>
              <a:rPr lang="ru-RU" sz="1200" b="1" i="1" baseline="-25000" dirty="0" err="1">
                <a:latin typeface="Century Gothic" pitchFamily="34" charset="0"/>
              </a:rPr>
              <a:t>n</a:t>
            </a:r>
            <a:r>
              <a:rPr lang="ru-RU" sz="1200" b="1" i="1" dirty="0">
                <a:latin typeface="Century Gothic" pitchFamily="34" charset="0"/>
              </a:rPr>
              <a:t> </a:t>
            </a:r>
            <a:r>
              <a:rPr lang="ru-RU" sz="1200" b="1" dirty="0">
                <a:latin typeface="Century Gothic" pitchFamily="34" charset="0"/>
              </a:rPr>
              <a:t>– количество машин.</a:t>
            </a:r>
          </a:p>
        </p:txBody>
      </p:sp>
    </p:spTree>
    <p:extLst>
      <p:ext uri="{BB962C8B-B14F-4D97-AF65-F5344CB8AC3E}">
        <p14:creationId xmlns:p14="http://schemas.microsoft.com/office/powerpoint/2010/main" val="51264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05800" cy="2448272"/>
          </a:xfrm>
        </p:spPr>
        <p:txBody>
          <a:bodyPr/>
          <a:lstStyle/>
          <a:p>
            <a:pPr algn="ctr"/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И СХЕМЫ НА ВЫПОЛНЕНИЕ СТРОИТЕЛЬНО-МОНТАЖНЫХ РАБОТ, КАЛЬКУЛЯЦИИ ТРУДОВЫХ ЗАТРАТ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8305800" cy="3096344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Приказ Председателя Комитета по делам строительства, жилищно-коммунального хозяйства и управления земельными ресурсами Министерства национальной экономики Республики Казахстан 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от </a:t>
            </a:r>
            <a:r>
              <a:rPr lang="ru-RU" b="1" i="1" dirty="0">
                <a:solidFill>
                  <a:srgbClr val="002060"/>
                </a:solidFill>
              </a:rPr>
              <a:t>23 декабря 2015 года № </a:t>
            </a:r>
            <a:r>
              <a:rPr lang="ru-RU" b="1" i="1" dirty="0" smtClean="0">
                <a:solidFill>
                  <a:srgbClr val="002060"/>
                </a:solidFill>
              </a:rPr>
              <a:t>413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Об утверждении Государственного норматива по разработке, согласованию, утверждению и содержанию технологических карт в строительстве.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63688" y="476672"/>
            <a:ext cx="67687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ВЫПОЛНЕНИЯ ДОРОЖНО-СТРОИТЕЛЬНЫХ РАБОТ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484784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(ТК)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составной частью организационно-технологической документации и регламентируют: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выполнения технологических процессов;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средств технологического обеспечения, строительных машин и оборудования;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и расход материально-технических ресурсов;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и приемке работ;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охране труда, технике безопасности, охране окружающей среды и пожарной безопасности;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экономическую целесообразность технологических процессов.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5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548683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в основном составляются для использования: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проектов производства работ: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отдельных видов работ;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подготовительный период строительства.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могут использоваться и в иных целях, например: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разработке проекта организации строительства;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тендерной (договорной) документации подряда;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лицензировании строительной организации в качестве документов,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готовность организации к производству работ;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сертификации систем качества и строительной продукции в качестве стандартов предприятия;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контроля качества выполнения работ заказчиками, гене- ральными подрядчиками и надзорными органами;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обучении и повышении квалификации рабочих и ИТР, в учебном процессе.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Нормативной базой для разработки технологических карт являются: ГОСТы, СНиПы, ЕНиРы, СН, производственные нормы расхода материалов, ведомственные и местные прогрессивные нормы и расценки.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69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16" y="498412"/>
            <a:ext cx="43243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0" y="476676"/>
            <a:ext cx="429577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73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8283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содержат следующие разделы: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12776"/>
            <a:ext cx="7787208" cy="4572000"/>
          </a:xfrm>
        </p:spPr>
        <p:txBody>
          <a:bodyPr>
            <a:norm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ссылки;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основных применяемых материалов и изделий;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технология производства работ;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ресурсы;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работ;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 и охрана труда.</a:t>
            </a:r>
          </a:p>
        </p:txBody>
      </p:sp>
    </p:spTree>
    <p:extLst>
      <p:ext uri="{BB962C8B-B14F-4D97-AF65-F5344CB8AC3E}">
        <p14:creationId xmlns:p14="http://schemas.microsoft.com/office/powerpoint/2010/main" val="9957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6582" y="595745"/>
            <a:ext cx="8229600" cy="59574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«Область применения» включает: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628800"/>
            <a:ext cx="7543800" cy="3886200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технологического процесса;</a:t>
            </a:r>
          </a:p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конструктивного элемента, сооружения, для которых разрабатывается данная технологическая карта;</a:t>
            </a:r>
          </a:p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особенности производства работ, в том числе температурные, влажностные, метеорологические, состав работ, режим труда, рекомендации по применению технологической карты.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«Нормативные ссылки» содержит обозначение и наименование нормативных и других документов (норм, правил, стандартов), на которые даны ссылки в технологической карте.</a:t>
            </a:r>
          </a:p>
        </p:txBody>
      </p:sp>
    </p:spTree>
    <p:extLst>
      <p:ext uri="{BB962C8B-B14F-4D97-AF65-F5344CB8AC3E}">
        <p14:creationId xmlns:p14="http://schemas.microsoft.com/office/powerpoint/2010/main" val="324706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763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«Характеристики основных применяемых материалов и изделий» включает: </a:t>
            </a:r>
          </a:p>
          <a:p>
            <a:pPr lvl="0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 обозначения строительных материалов и изделий;</a:t>
            </a:r>
          </a:p>
          <a:p>
            <a:pPr lvl="0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 обозначения документов стандартизации и сертификации (ГОСТ, СТ РК, сертификаты соответствия), по которым они производятся, ссылки на торговые марки, знаки производителей продукции.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«Организация и технология производства работ» подразделяется на подготовительные, основные, вспомогательные и заключительные работы и содержит: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и законченности ранее выполненных (предшествующих) работ;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и законченности подготовительных работ, порядок их проведения;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организации рабочих мест при выполнении технологических операций;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технологической последовательности выполнения работ;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 продолжительности хранения и запасу материалов и изделий в рабочей зоне;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технологических операций, их описание и последовательность выполнения с указанием применяемых средств технологического обеспечения (технологической оснастки, инструмента, инвентаря и приспособлений), машин, механизмов, оборудования и исполнителей (специальность, разряд, состав звена);</a:t>
            </a:r>
          </a:p>
          <a:p>
            <a:pPr lvl="0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по производству работ и их особенности в зимний период времени.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02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0564" y="260648"/>
            <a:ext cx="84919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«Потребность в материально-технических ресурсах» включает: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ведомость потребности в материалах и изделиях, используемых при производстве работ, по форме, приведенной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приложении 2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56180" y="1491754"/>
            <a:ext cx="1623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приложения 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75" y="1861090"/>
            <a:ext cx="7722394" cy="145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0564" y="3501012"/>
            <a:ext cx="81319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машин, механизмов, оборудования, технологической оснастки, инструмента, инвентаря и приспособлений, по форме, приведенной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приложении 3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25814" y="4301227"/>
            <a:ext cx="1623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приложения 3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64" y="4670559"/>
            <a:ext cx="7443216" cy="174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42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19200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«Требования к качеству работ» содержит методы и средства контроля при производстве и приемке строительно-монтажных работ: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3779912"/>
          </a:xfrm>
        </p:spPr>
        <p:txBody>
          <a:bodyPr/>
          <a:lstStyle/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контроль поступающей продукции;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контроль на стадиях выполнения технологических операций;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приемочный контроль выполненных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8200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 видов контроля указываются: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контролируемые показатели;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контроля;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контроля;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контроля;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контроля и обозначение нормативного документа;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измерений и испытательное оборудование, марка (тип), технические характеристики (диапазон измерения, цена деления, класс точности и так далее);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контроля (отдел, служба, специалист);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в котором регистрируются результаты контроля (журналы работ, акты освидетельствования скрытых работ, протоколы испытаний и другие виды документов).</a:t>
            </a:r>
          </a:p>
        </p:txBody>
      </p:sp>
    </p:spTree>
    <p:extLst>
      <p:ext uri="{BB962C8B-B14F-4D97-AF65-F5344CB8AC3E}">
        <p14:creationId xmlns:p14="http://schemas.microsoft.com/office/powerpoint/2010/main" val="124825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1800200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/>
              <a:t>Карту контроля технологических процессов оформляют по форме, приведенной </a:t>
            </a:r>
            <a:r>
              <a:rPr lang="ru-RU" sz="2200" b="1" dirty="0">
                <a:solidFill>
                  <a:srgbClr val="FF0000"/>
                </a:solidFill>
              </a:rPr>
              <a:t>в приложении 4.</a:t>
            </a:r>
          </a:p>
          <a:p>
            <a:pPr marL="0" indent="0" algn="r">
              <a:buNone/>
            </a:pPr>
            <a:r>
              <a:rPr lang="ru-RU" dirty="0"/>
              <a:t>приложения 4</a:t>
            </a:r>
          </a:p>
          <a:p>
            <a:pPr marL="0" indent="0" algn="ctr">
              <a:buNone/>
            </a:pPr>
            <a:r>
              <a:rPr lang="ru-RU" sz="2200" b="1" dirty="0"/>
              <a:t>КАРТА контроля технологических процессов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51" y="2564908"/>
            <a:ext cx="86772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34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60648"/>
            <a:ext cx="7848872" cy="1296144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+mn-lt"/>
              </a:rPr>
              <a:t>Раздел «Техника безопасности и охрана труда» включает описание безопасных методов выполнения технологических операций для всех рабочих мест, в том числе: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72000"/>
          </a:xfrm>
        </p:spPr>
        <p:txBody>
          <a:bodyPr>
            <a:noAutofit/>
          </a:bodyPr>
          <a:lstStyle/>
          <a:p>
            <a:pPr lvl="0"/>
            <a:r>
              <a:rPr lang="ru-RU" sz="2100" b="1" dirty="0">
                <a:solidFill>
                  <a:srgbClr val="002060"/>
                </a:solidFill>
              </a:rPr>
              <a:t>решения по охране труда и технике безопасности;</a:t>
            </a:r>
          </a:p>
          <a:p>
            <a:pPr lvl="0"/>
            <a:r>
              <a:rPr lang="ru-RU" sz="2100" b="1" dirty="0">
                <a:solidFill>
                  <a:srgbClr val="002060"/>
                </a:solidFill>
              </a:rPr>
              <a:t>схемы безопасной организации рабочих мест с указанием ограждений опасных зон, предупреждающих надписей и знаков, способов освещения рабочих мест;</a:t>
            </a:r>
          </a:p>
          <a:p>
            <a:pPr lvl="0"/>
            <a:r>
              <a:rPr lang="ru-RU" sz="2100" b="1" dirty="0">
                <a:solidFill>
                  <a:srgbClr val="002060"/>
                </a:solidFill>
              </a:rPr>
              <a:t>правила безопасной эксплуатации средств технологического обеспечения, машин, механизмов и оборудования;</a:t>
            </a:r>
          </a:p>
          <a:p>
            <a:pPr lvl="0"/>
            <a:r>
              <a:rPr lang="ru-RU" sz="2100" b="1" dirty="0">
                <a:solidFill>
                  <a:srgbClr val="002060"/>
                </a:solidFill>
              </a:rPr>
              <a:t>применяемые средства индивидуальной защиты и указания по их использованию;</a:t>
            </a:r>
          </a:p>
          <a:p>
            <a:pPr lvl="0"/>
            <a:r>
              <a:rPr lang="ru-RU" sz="2100" b="1" dirty="0">
                <a:solidFill>
                  <a:srgbClr val="002060"/>
                </a:solidFill>
              </a:rPr>
              <a:t>правила безопасного выполнения сварочных работ и работ, связанных с использованием открытого пламени;</a:t>
            </a:r>
          </a:p>
          <a:p>
            <a:r>
              <a:rPr lang="ru-RU" sz="2100" b="1" dirty="0">
                <a:solidFill>
                  <a:srgbClr val="002060"/>
                </a:solidFill>
              </a:rPr>
              <a:t>экологические требования к производству работ (условия сбора и удаления отходов, ограничение уровня шума, концентрации вредных веществ, пыли в воздухе рабочей зоны).</a:t>
            </a:r>
          </a:p>
        </p:txBody>
      </p:sp>
    </p:spTree>
    <p:extLst>
      <p:ext uri="{BB962C8B-B14F-4D97-AF65-F5344CB8AC3E}">
        <p14:creationId xmlns:p14="http://schemas.microsoft.com/office/powerpoint/2010/main" val="312386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404664"/>
            <a:ext cx="763284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7" y="548680"/>
            <a:ext cx="867727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8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332660"/>
            <a:ext cx="7920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Титульный лист Технологических карт, утверждаемых уполномоченным государственным органом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163" y="1108672"/>
            <a:ext cx="5825681" cy="53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52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Титульный лист Технологических карт, утверждаемых строительной подрядной организацией (Рекомендуемое)</a:t>
            </a:r>
            <a:endParaRPr lang="ru-RU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980507"/>
            <a:ext cx="4608512" cy="573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05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72" y="476676"/>
            <a:ext cx="77048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Шмуцтитул Технологических карт, утверждаемых уполномоченным государственным органом</a:t>
            </a:r>
            <a:endParaRPr lang="ru-R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425" y="1246117"/>
            <a:ext cx="7218998" cy="485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9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2017\«Технологические карты на устройство земляного полотна и дорожной одежды» 001_files\x0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6" y="804866"/>
            <a:ext cx="8258175" cy="5248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74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04668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+mj-lt"/>
              </a:rPr>
              <a:t>ПОЧАСОВЫЕ ГРАФИКИ ПРОИЗВОДСТВЕННЫХ ПРОЦЕССОВ</a:t>
            </a:r>
            <a:endParaRPr lang="ru-RU" sz="2400" b="1" dirty="0">
              <a:latin typeface="+mj-lt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30871" y="866329"/>
            <a:ext cx="5810250" cy="3733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39152" y="4658312"/>
            <a:ext cx="59936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+mj-lt"/>
              </a:rPr>
              <a:t>Почасовой график возведения насыпи на захватке:</a:t>
            </a:r>
            <a:endParaRPr lang="ru-RU" i="1" dirty="0">
              <a:latin typeface="+mj-lt"/>
            </a:endParaRPr>
          </a:p>
          <a:p>
            <a:pPr algn="just"/>
            <a:r>
              <a:rPr lang="kk-KZ" dirty="0">
                <a:latin typeface="+mj-lt"/>
              </a:rPr>
              <a:t>1– доставка грунта самосвалами; </a:t>
            </a:r>
            <a:endParaRPr lang="en-US" dirty="0">
              <a:latin typeface="+mj-lt"/>
            </a:endParaRPr>
          </a:p>
          <a:p>
            <a:pPr algn="just"/>
            <a:r>
              <a:rPr lang="kk-KZ" dirty="0">
                <a:latin typeface="+mj-lt"/>
              </a:rPr>
              <a:t>2 – послойное разравнивание грунта бульдозером; </a:t>
            </a:r>
            <a:endParaRPr lang="en-US" dirty="0">
              <a:latin typeface="+mj-lt"/>
            </a:endParaRPr>
          </a:p>
          <a:p>
            <a:pPr algn="just"/>
            <a:r>
              <a:rPr lang="kk-KZ" dirty="0">
                <a:latin typeface="+mj-lt"/>
              </a:rPr>
              <a:t>3 – увлажнение грунта водой из поливомоечных машин; </a:t>
            </a:r>
            <a:endParaRPr lang="en-US" dirty="0">
              <a:latin typeface="+mj-lt"/>
            </a:endParaRPr>
          </a:p>
          <a:p>
            <a:pPr algn="just"/>
            <a:r>
              <a:rPr lang="kk-KZ" dirty="0">
                <a:latin typeface="+mj-lt"/>
              </a:rPr>
              <a:t>4 – послойное уплотнение грунта самоходными катками</a:t>
            </a:r>
            <a:endParaRPr lang="ru-RU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54141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>
                <a:latin typeface="+mj-lt"/>
              </a:rPr>
              <a:t>ТЕХНИКО-ЭКОНОМИЧЕСКИЕ ПОКАЗАТЕЛИ СТРОИТЕЛЬСТВА АВТОМОБИЛЬНОЙ ДОРОГИ</a:t>
            </a:r>
            <a:endParaRPr lang="ru-RU" sz="2800" b="1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582341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200" dirty="0">
                <a:latin typeface="+mj-lt"/>
              </a:rPr>
              <a:t>Проект строительства участка автомобильной дороги характеризуется рядом технико-экономических показателей (ТЭП), определяющих степень эффективности намечаемых работ. В число таких показателей входят: </a:t>
            </a:r>
            <a:endParaRPr lang="en-US" sz="2200" dirty="0">
              <a:latin typeface="+mj-lt"/>
            </a:endParaRPr>
          </a:p>
          <a:p>
            <a:pPr algn="just"/>
            <a:endParaRPr lang="ru-RU" sz="22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200" dirty="0">
                <a:latin typeface="+mj-lt"/>
              </a:rPr>
              <a:t>продолжительность строительства</a:t>
            </a:r>
            <a:r>
              <a:rPr lang="en-US" sz="2200" dirty="0">
                <a:latin typeface="+mj-lt"/>
              </a:rPr>
              <a:t>;</a:t>
            </a:r>
            <a:r>
              <a:rPr lang="kk-KZ" sz="2200" dirty="0">
                <a:latin typeface="+mj-lt"/>
              </a:rPr>
              <a:t> </a:t>
            </a:r>
            <a:endParaRPr lang="en-US" sz="22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sz="22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200" dirty="0">
                <a:latin typeface="+mj-lt"/>
              </a:rPr>
              <a:t>сметная стоимость и трудоемкость строительства</a:t>
            </a:r>
            <a:r>
              <a:rPr lang="en-US" sz="2200" dirty="0">
                <a:latin typeface="+mj-lt"/>
              </a:rPr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sz="22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200" dirty="0">
                <a:latin typeface="+mj-lt"/>
              </a:rPr>
              <a:t> численность работающих, включая административно-управленческий персонал, рабочий персонал, инженерно-технических работников (ИТР).</a:t>
            </a: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73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6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>
                <a:latin typeface="+mj-lt"/>
              </a:rPr>
              <a:t>Кроме указанных ТЭП строительство участка автомобильной дороги может характеризоваться также:</a:t>
            </a:r>
            <a:endParaRPr lang="en-US" sz="2000" dirty="0">
              <a:latin typeface="+mj-lt"/>
            </a:endParaRPr>
          </a:p>
          <a:p>
            <a:pPr algn="just"/>
            <a:endParaRPr lang="ru-RU" sz="2000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уровнем механизации работ в целом по строительству, </a:t>
            </a:r>
            <a:r>
              <a:rPr lang="kk-KZ" sz="2000" dirty="0">
                <a:latin typeface="+mj-lt"/>
              </a:rPr>
              <a:t>определяемым в процентах отношением стоимости механизированных работ к общей стоимости всех работ;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уровнем механизации вида работ, </a:t>
            </a:r>
            <a:r>
              <a:rPr lang="kk-KZ" sz="2000" dirty="0">
                <a:latin typeface="+mj-lt"/>
              </a:rPr>
              <a:t>определяемым в процентах отношением физических объемов работ, выполненных с использованием машин и механизмов, к общему объему работ этого вида;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уровнем автоматизации строительства, </a:t>
            </a:r>
            <a:r>
              <a:rPr lang="kk-KZ" sz="2000" dirty="0">
                <a:latin typeface="+mj-lt"/>
              </a:rPr>
              <a:t>определяемым аналогично вышеуказанным показателям, но с использованием соответствующих данных для автоматизированных работ;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удельной трудоемкостью строительства, </a:t>
            </a:r>
            <a:r>
              <a:rPr lang="kk-KZ" sz="2000" dirty="0">
                <a:latin typeface="+mj-lt"/>
              </a:rPr>
              <a:t>определяемой отношением общей трудоемкости строительства (в человеко-днях) к протяжению построенного участка автомобильной дороги (в километрах);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71" y="548684"/>
            <a:ext cx="78488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>
                <a:latin typeface="+mj-lt"/>
              </a:rPr>
              <a:t>Кроме указанных ТЭП строительство участка автомобильной дороги может характеризоваться также:</a:t>
            </a:r>
            <a:endParaRPr lang="en-US" sz="20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sz="2000" dirty="0">
              <a:solidFill>
                <a:srgbClr val="FF0000"/>
              </a:solidFill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производительностью труда одного рабочего в целом по строительству (или выработкой), </a:t>
            </a:r>
            <a:r>
              <a:rPr lang="kk-KZ" sz="2000" dirty="0">
                <a:latin typeface="+mj-lt"/>
              </a:rPr>
              <a:t>определяемой отношением общей стоимости работ, выполняемых за год (в млн. тенге), к числу рабочих, занятых на этих работах;</a:t>
            </a:r>
            <a:endParaRPr lang="en-US" sz="20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выработкой на одного работающего, </a:t>
            </a:r>
            <a:r>
              <a:rPr lang="kk-KZ" sz="2000" dirty="0">
                <a:latin typeface="+mj-lt"/>
              </a:rPr>
              <a:t>определяемой аналогично вышеуказанному показателю, но только отношением к числу всех работающих;</a:t>
            </a:r>
            <a:endParaRPr lang="en-US" sz="20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производительностью труда при выполнении вида работ</a:t>
            </a:r>
            <a:r>
              <a:rPr lang="kk-KZ" sz="2000" dirty="0">
                <a:solidFill>
                  <a:schemeClr val="accent6"/>
                </a:solidFill>
                <a:latin typeface="+mj-lt"/>
              </a:rPr>
              <a:t>, </a:t>
            </a:r>
            <a:r>
              <a:rPr lang="kk-KZ" sz="2000" dirty="0">
                <a:latin typeface="+mj-lt"/>
              </a:rPr>
              <a:t>определяемой отношением физического объема выполненного вида работ к количеству трудозатрат рабочих (в человеко-днях);</a:t>
            </a:r>
            <a:endParaRPr lang="en-US" sz="2000" dirty="0">
              <a:latin typeface="+mj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2000" dirty="0">
                <a:solidFill>
                  <a:srgbClr val="FF0000"/>
                </a:solidFill>
                <a:latin typeface="+mj-lt"/>
              </a:rPr>
              <a:t>механовооруженностью строительства, </a:t>
            </a:r>
            <a:r>
              <a:rPr lang="kk-KZ" sz="2000" dirty="0">
                <a:latin typeface="+mj-lt"/>
              </a:rPr>
              <a:t>определяемой в процентах отношением суммарной балансовой стоимости всех машин и оборудования к общей стоимости строительно-монтажных работ.</a:t>
            </a:r>
            <a:endParaRPr lang="ru-RU" sz="2000" dirty="0">
              <a:latin typeface="+mj-lt"/>
            </a:endParaRPr>
          </a:p>
          <a:p>
            <a:pPr algn="just"/>
            <a:r>
              <a:rPr lang="kk-KZ" sz="2000" dirty="0"/>
              <a:t> 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4354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404665"/>
            <a:ext cx="5256584" cy="302433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07704" y="3428998"/>
            <a:ext cx="52565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0</TotalTime>
  <Words>2036</Words>
  <Application>Microsoft Office PowerPoint</Application>
  <PresentationFormat>Экран (4:3)</PresentationFormat>
  <Paragraphs>309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Century Gothic</vt:lpstr>
      <vt:lpstr>Courier New</vt:lpstr>
      <vt:lpstr>Franklin Gothic Book</vt:lpstr>
      <vt:lpstr>Symbol</vt:lpstr>
      <vt:lpstr>Times New Roman</vt:lpstr>
      <vt:lpstr>Wingdings</vt:lpstr>
      <vt:lpstr>Crop</vt:lpstr>
      <vt:lpstr>ОПРЕДЕЛЕНИЕ ПОТРЕБНОСТИ СТРОИТЕЛЬСТВА В МАТЕРИАЛЬНО-ТЕХНИЧЕСКИХ И ТРУДОВЫХ РЕСУРСАХ</vt:lpstr>
      <vt:lpstr>Требуемое количество материала определяется: </vt:lpstr>
      <vt:lpstr>Презентация PowerPoint</vt:lpstr>
      <vt:lpstr>СРОКИ ПРОИЗВОДСТВА  ДОРОЖНО- СТРОИТЕЛЬНЫХ РАБОТ</vt:lpstr>
      <vt:lpstr>Презентация PowerPoint</vt:lpstr>
      <vt:lpstr>Исскуственные сооружения (трубы)</vt:lpstr>
      <vt:lpstr>Презентация PowerPoint</vt:lpstr>
      <vt:lpstr>Презентация PowerPoint</vt:lpstr>
      <vt:lpstr>Презентация PowerPoint</vt:lpstr>
      <vt:lpstr>ТЕХНОЛОГИЧЕСКИЕ КАРТЫ И СХЕМЫ НА ВЫПОЛНЕНИЕ СТРОИТЕЛЬНО-МОНТАЖНЫХ РАБОТ, КАЛЬКУЛЯЦИИ ТРУДОВЫХ ЗАТРАТ</vt:lpstr>
      <vt:lpstr>Презентация PowerPoint</vt:lpstr>
      <vt:lpstr>Презентация PowerPoint</vt:lpstr>
      <vt:lpstr>Презентация PowerPoint</vt:lpstr>
      <vt:lpstr>Технологические карты содержат следующие разделы:</vt:lpstr>
      <vt:lpstr>Раздел «Область применения» включает:</vt:lpstr>
      <vt:lpstr>Презентация PowerPoint</vt:lpstr>
      <vt:lpstr>Презентация PowerPoint</vt:lpstr>
      <vt:lpstr>Раздел «Требования к качеству работ» содержит методы и средства контроля при производстве и приемке строительно-монтажных работ:</vt:lpstr>
      <vt:lpstr>Презентация PowerPoint</vt:lpstr>
      <vt:lpstr>Презентация PowerPoint</vt:lpstr>
      <vt:lpstr>Раздел «Техника безопасности и охрана труда» включает описание безопасных методов выполнения технологических операций для всех рабочих мест, в том числе: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ПОТРЕБНОСТИ СТРОИТЕЛЬСТВА В МАТЕРИАЛЬНО-ТЕХНИЧЕСКИХ И ТРУДОВЫХ РЕСУРСАХ</dc:title>
  <dc:creator>Bakytbek</dc:creator>
  <cp:lastModifiedBy>Bakytbek</cp:lastModifiedBy>
  <cp:revision>2</cp:revision>
  <dcterms:created xsi:type="dcterms:W3CDTF">2020-08-29T16:37:49Z</dcterms:created>
  <dcterms:modified xsi:type="dcterms:W3CDTF">2020-08-29T16:40:50Z</dcterms:modified>
</cp:coreProperties>
</file>